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av" ContentType="audio/x-wav"/>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6"/>
  </p:notesMasterIdLst>
  <p:sldIdLst>
    <p:sldId id="347" r:id="rId3"/>
    <p:sldId id="350" r:id="rId4"/>
    <p:sldId id="296" r:id="rId5"/>
    <p:sldId id="351" r:id="rId6"/>
    <p:sldId id="352" r:id="rId7"/>
    <p:sldId id="353" r:id="rId8"/>
    <p:sldId id="354" r:id="rId9"/>
    <p:sldId id="359" r:id="rId10"/>
    <p:sldId id="360" r:id="rId11"/>
    <p:sldId id="361" r:id="rId12"/>
    <p:sldId id="362" r:id="rId13"/>
    <p:sldId id="363" r:id="rId14"/>
    <p:sldId id="349"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13</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package" Target="../embeddings/Microsoft_Word___1.docx"/></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zh-CN" altLang="en-US" sz="4656" b="1">
                <a:solidFill>
                  <a:srgbClr val="D60093"/>
                </a:solidFill>
                <a:latin typeface="隶书" panose="02010509060101010101" pitchFamily="49" charset="-122"/>
                <a:ea typeface="隶书" panose="02010509060101010101" pitchFamily="49" charset="-122"/>
              </a:rPr>
              <a:t>单元写作</a:t>
            </a: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61270"/>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学以致用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每个人在生活中都会遇到不同的挑战</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你认为自己目前面临的最大问题是什么</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新年将至</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你愿意下定决心解决它吗</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你的新年决心又将如何帮你成为一个更好的自己呢</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请你借助下面的思维导图</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以</a:t>
            </a:r>
            <a:r>
              <a:rPr lang="en-US" altLang="zh-CN" sz="2800">
                <a:solidFill>
                  <a:srgbClr val="000000"/>
                </a:solidFill>
                <a:latin typeface="Times New Roman" panose="02020603050405020304" pitchFamily="18" charset="0"/>
                <a:cs typeface="Times New Roman" panose="02020603050405020304" pitchFamily="18" charset="0"/>
              </a:rPr>
              <a:t>“Be a Better Person”</a:t>
            </a:r>
            <a:r>
              <a:rPr lang="zh-CN" altLang="zh-CN" sz="2800">
                <a:solidFill>
                  <a:srgbClr val="000000"/>
                </a:solidFill>
                <a:latin typeface="Times New Roman" panose="02020603050405020304" pitchFamily="18" charset="0"/>
                <a:cs typeface="Times New Roman" panose="02020603050405020304" pitchFamily="18" charset="0"/>
              </a:rPr>
              <a:t>为题</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写一篇英语短文。</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2386200512"/>
              </p:ext>
            </p:extLst>
          </p:nvPr>
        </p:nvGraphicFramePr>
        <p:xfrm>
          <a:off x="443564" y="3014394"/>
          <a:ext cx="11304873" cy="2069533"/>
        </p:xfrm>
        <a:graphic>
          <a:graphicData uri="http://schemas.openxmlformats.org/presentationml/2006/ole">
            <mc:AlternateContent xmlns:mc="http://schemas.openxmlformats.org/markup-compatibility/2006">
              <mc:Choice xmlns:v="urn:schemas-microsoft-com:vml" Requires="v">
                <p:oleObj spid="_x0000_s1027" name="文档" r:id="rId4" imgW="4521949" imgH="827813" progId="Word.Document.12">
                  <p:embed/>
                </p:oleObj>
              </mc:Choice>
              <mc:Fallback>
                <p:oleObj name="文档" r:id="rId4" imgW="4521949" imgH="827813" progId="Word.Document.12">
                  <p:embed/>
                  <p:pic>
                    <p:nvPicPr>
                      <p:cNvPr id="0" name=""/>
                      <p:cNvPicPr/>
                      <p:nvPr/>
                    </p:nvPicPr>
                    <p:blipFill>
                      <a:blip r:embed="rId5"/>
                      <a:stretch>
                        <a:fillRect/>
                      </a:stretch>
                    </p:blipFill>
                    <p:spPr>
                      <a:xfrm>
                        <a:off x="443564" y="3014394"/>
                        <a:ext cx="11304873" cy="2069533"/>
                      </a:xfrm>
                      <a:prstGeom prst="rect">
                        <a:avLst/>
                      </a:prstGeom>
                    </p:spPr>
                  </p:pic>
                </p:oleObj>
              </mc:Fallback>
            </mc:AlternateContent>
          </a:graphicData>
        </a:graphic>
      </p:graphicFrame>
      <p:sp>
        <p:nvSpPr>
          <p:cNvPr id="5" name="矩形 4"/>
          <p:cNvSpPr>
            <a:spLocks noChangeAspect="1"/>
          </p:cNvSpPr>
          <p:nvPr/>
        </p:nvSpPr>
        <p:spPr>
          <a:xfrm>
            <a:off x="381000" y="4800199"/>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要求</a:t>
            </a: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短文须包括图中的所有要点。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不少于</a:t>
            </a:r>
            <a:r>
              <a:rPr lang="en-US" altLang="zh-CN" sz="2800">
                <a:solidFill>
                  <a:srgbClr val="000000"/>
                </a:solidFill>
                <a:latin typeface="Times New Roman" panose="02020603050405020304" pitchFamily="18" charset="0"/>
                <a:cs typeface="Times New Roman" panose="02020603050405020304" pitchFamily="18" charset="0"/>
              </a:rPr>
              <a:t>80</a:t>
            </a:r>
            <a:r>
              <a:rPr lang="zh-CN" altLang="zh-CN" sz="2800">
                <a:solidFill>
                  <a:srgbClr val="000000"/>
                </a:solidFill>
                <a:latin typeface="Times New Roman" panose="02020603050405020304" pitchFamily="18" charset="0"/>
                <a:cs typeface="Times New Roman" panose="02020603050405020304" pitchFamily="18" charset="0"/>
              </a:rPr>
              <a:t>词</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文中不得出现真实的姓名和校名。</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57853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4529705" y="1294861"/>
            <a:ext cx="3132589" cy="652486"/>
          </a:xfrm>
          <a:prstGeom prst="rect">
            <a:avLst/>
          </a:prstGeom>
        </p:spPr>
        <p:txBody>
          <a:bodyPr wrap="none">
            <a:spAutoFit/>
          </a:bodyPr>
          <a:lstStyle/>
          <a:p>
            <a:pPr algn="ct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Be</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a</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Better</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smtClean="0">
                <a:solidFill>
                  <a:srgbClr val="000000"/>
                </a:solidFill>
                <a:latin typeface="Times New Roman" panose="02020603050405020304" pitchFamily="18" charset="0"/>
                <a:cs typeface="Times New Roman" panose="02020603050405020304" pitchFamily="18" charset="0"/>
              </a:rPr>
              <a:t>Person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947347"/>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530483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00520"/>
            <a:ext cx="11430000" cy="4513287"/>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en-US" altLang="zh-CN" sz="2800" b="1" u="sng">
                <a:solidFill>
                  <a:srgbClr val="FF0000"/>
                </a:solidFill>
                <a:uFill>
                  <a:solidFill>
                    <a:srgbClr val="000000"/>
                  </a:solidFill>
                </a:uFill>
                <a:latin typeface="Times New Roman" panose="02020603050405020304" pitchFamily="18" charset="0"/>
                <a:cs typeface="Times New Roman" panose="02020603050405020304" pitchFamily="18" charset="0"/>
              </a:rPr>
              <a:t>Be</a:t>
            </a: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b="1" u="sng">
                <a:solidFill>
                  <a:srgbClr val="FF0000"/>
                </a:solidFill>
                <a:uFill>
                  <a:solidFill>
                    <a:srgbClr val="000000"/>
                  </a:solidFill>
                </a:uFill>
                <a:latin typeface="Times New Roman" panose="02020603050405020304" pitchFamily="18" charset="0"/>
                <a:cs typeface="Times New Roman" panose="02020603050405020304" pitchFamily="18" charset="0"/>
              </a:rPr>
              <a:t>a</a:t>
            </a: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b="1" u="sng">
                <a:solidFill>
                  <a:srgbClr val="FF0000"/>
                </a:solidFill>
                <a:uFill>
                  <a:solidFill>
                    <a:srgbClr val="000000"/>
                  </a:solidFill>
                </a:uFill>
                <a:latin typeface="Times New Roman" panose="02020603050405020304" pitchFamily="18" charset="0"/>
                <a:cs typeface="Times New Roman" panose="02020603050405020304" pitchFamily="18" charset="0"/>
              </a:rPr>
              <a:t>Better</a:t>
            </a: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b="1" u="sng">
                <a:solidFill>
                  <a:srgbClr val="FF0000"/>
                </a:solidFill>
                <a:uFill>
                  <a:solidFill>
                    <a:srgbClr val="000000"/>
                  </a:solidFill>
                </a:uFill>
                <a:latin typeface="Times New Roman" panose="02020603050405020304" pitchFamily="18" charset="0"/>
                <a:cs typeface="Times New Roman" panose="02020603050405020304" pitchFamily="18" charset="0"/>
              </a:rPr>
              <a:t>Person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The biggest problem I have is that I can’t stick to my plans.I often make plans, but I don’t follow them.My New Year resolution is to solve this.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 I will write down my plan every morning and check what I’ve done every evening.I will start with small things to make it easier.I will also write down notes to help me remember.By doing this, I will become more organized and be able to finish things on time.This will help me be a better person and feel more confident.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6627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082780"/>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写作指导</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本单元写作要求同学们能用所学的词汇和句型来谈论个人或他人的短期计划或未来生活设想。先谈论自己未来的打算</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然后再写具体的行动计划</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结尾可以表明自己的决心或者希望。在具体的写作中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学生应做到以下几点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能正确使用</a:t>
            </a:r>
            <a:r>
              <a:rPr lang="en-US" altLang="zh-CN" sz="2800">
                <a:solidFill>
                  <a:srgbClr val="000000"/>
                </a:solidFill>
                <a:latin typeface="Times New Roman" panose="02020603050405020304" pitchFamily="18" charset="0"/>
                <a:cs typeface="Times New Roman" panose="02020603050405020304" pitchFamily="18" charset="0"/>
              </a:rPr>
              <a:t>be going to</a:t>
            </a:r>
            <a:r>
              <a:rPr lang="zh-CN" altLang="zh-CN" sz="2800">
                <a:solidFill>
                  <a:srgbClr val="000000"/>
                </a:solidFill>
                <a:latin typeface="Times New Roman" panose="02020603050405020304" pitchFamily="18" charset="0"/>
                <a:cs typeface="Times New Roman" panose="02020603050405020304" pitchFamily="18" charset="0"/>
              </a:rPr>
              <a:t>结构来谈论自己的未来计划</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探索提升自我的方式</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能正确使用标点符号</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4.</a:t>
            </a:r>
            <a:r>
              <a:rPr lang="zh-CN" altLang="zh-CN" sz="2800">
                <a:solidFill>
                  <a:srgbClr val="000000"/>
                </a:solidFill>
                <a:latin typeface="Times New Roman" panose="02020603050405020304" pitchFamily="18" charset="0"/>
                <a:cs typeface="Times New Roman" panose="02020603050405020304" pitchFamily="18" charset="0"/>
              </a:rPr>
              <a:t>能正确书写英语句子</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避免出现语法错误。</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89419"/>
            <a:ext cx="11430000" cy="339298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典例呈现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假如你是李华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寒假即将到来</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你的笔友</a:t>
            </a:r>
            <a:r>
              <a:rPr lang="en-US" altLang="zh-CN" sz="2800">
                <a:solidFill>
                  <a:srgbClr val="000000"/>
                </a:solidFill>
                <a:latin typeface="Times New Roman" panose="02020603050405020304" pitchFamily="18" charset="0"/>
                <a:cs typeface="Times New Roman" panose="02020603050405020304" pitchFamily="18" charset="0"/>
              </a:rPr>
              <a:t>Mike</a:t>
            </a:r>
            <a:r>
              <a:rPr lang="zh-CN" altLang="zh-CN" sz="2800">
                <a:solidFill>
                  <a:srgbClr val="000000"/>
                </a:solidFill>
                <a:latin typeface="Times New Roman" panose="02020603050405020304" pitchFamily="18" charset="0"/>
                <a:cs typeface="Times New Roman" panose="02020603050405020304" pitchFamily="18" charset="0"/>
              </a:rPr>
              <a:t>来信想要了解你的寒假计划。请你根据以下问题和思维导图的提示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用英语给</a:t>
            </a:r>
            <a:r>
              <a:rPr lang="en-US" altLang="zh-CN" sz="2800">
                <a:solidFill>
                  <a:srgbClr val="000000"/>
                </a:solidFill>
                <a:latin typeface="Times New Roman" panose="02020603050405020304" pitchFamily="18" charset="0"/>
                <a:cs typeface="Times New Roman" panose="02020603050405020304" pitchFamily="18" charset="0"/>
              </a:rPr>
              <a:t>Mike</a:t>
            </a:r>
            <a:r>
              <a:rPr lang="zh-CN" altLang="zh-CN" sz="2800">
                <a:solidFill>
                  <a:srgbClr val="000000"/>
                </a:solidFill>
                <a:latin typeface="Times New Roman" panose="02020603050405020304" pitchFamily="18" charset="0"/>
                <a:cs typeface="Times New Roman" panose="02020603050405020304" pitchFamily="18" charset="0"/>
              </a:rPr>
              <a:t>回信。</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 are you going to do in the winter vacation?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Why do you plan to do those things?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 goals will you achieve?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图片 2" descr="id:2147485452;FounderCES"/>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02236" y="3713221"/>
            <a:ext cx="8587528" cy="2141005"/>
          </a:xfrm>
          <a:prstGeom prst="rect">
            <a:avLst/>
          </a:prstGeom>
          <a:noFill/>
          <a:ln>
            <a:noFill/>
          </a:ln>
        </p:spPr>
      </p:pic>
    </p:spTree>
    <p:extLst>
      <p:ext uri="{BB962C8B-B14F-4D97-AF65-F5344CB8AC3E}">
        <p14:creationId xmlns:p14="http://schemas.microsoft.com/office/powerpoint/2010/main" val="1315391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84004"/>
            <a:ext cx="11430000" cy="62540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注意</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文中不得出现真实的姓名和校名。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词数</a:t>
            </a:r>
            <a:r>
              <a:rPr lang="en-US" altLang="zh-CN" sz="2800">
                <a:solidFill>
                  <a:srgbClr val="000000"/>
                </a:solidFill>
                <a:latin typeface="Times New Roman" panose="02020603050405020304" pitchFamily="18" charset="0"/>
                <a:cs typeface="Times New Roman" panose="02020603050405020304" pitchFamily="18" charset="0"/>
              </a:rPr>
              <a:t>80</a:t>
            </a:r>
            <a:r>
              <a:rPr lang="zh-CN" altLang="zh-CN" sz="2800">
                <a:solidFill>
                  <a:srgbClr val="000000"/>
                </a:solidFill>
                <a:latin typeface="Times New Roman" panose="02020603050405020304" pitchFamily="18" charset="0"/>
                <a:cs typeface="Times New Roman" panose="02020603050405020304" pitchFamily="18" charset="0"/>
              </a:rPr>
              <a:t>左右</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开头已给出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不计入总词数。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Dear Mike,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I’d </a:t>
            </a:r>
            <a:r>
              <a:rPr lang="en-US" altLang="zh-CN" sz="2800">
                <a:solidFill>
                  <a:srgbClr val="000000"/>
                </a:solidFill>
                <a:latin typeface="Times New Roman" panose="02020603050405020304" pitchFamily="18" charset="0"/>
                <a:cs typeface="Times New Roman" panose="02020603050405020304" pitchFamily="18" charset="0"/>
              </a:rPr>
              <a:t>like to share my winter vacation plan with you</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en-US" altLang="zh-CN" sz="2800" u="dotted" smtClean="0">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p>
          <a:p>
            <a:pPr algn="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Yours</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Li Hua</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161200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558490"/>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思路点拨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体裁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应用文。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人称</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第一人称。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时态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一般现在时和一般将来时。</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76811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33358"/>
            <a:ext cx="1720343"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审题谋</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篇</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图片 2" descr="id:2147485473;FounderCES"/>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31116" y="1393385"/>
            <a:ext cx="6689594" cy="3269526"/>
          </a:xfrm>
          <a:prstGeom prst="rect">
            <a:avLst/>
          </a:prstGeom>
          <a:noFill/>
          <a:ln>
            <a:noFill/>
          </a:ln>
        </p:spPr>
      </p:pic>
    </p:spTree>
    <p:extLst>
      <p:ext uri="{BB962C8B-B14F-4D97-AF65-F5344CB8AC3E}">
        <p14:creationId xmlns:p14="http://schemas.microsoft.com/office/powerpoint/2010/main" val="3417375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76046"/>
            <a:ext cx="11430000" cy="619374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句式展现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1.I am going to be a/an...when I grow up.</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2.I want to make three resolutions.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3.I want to work in...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4.Not everyone knows what they...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5.I think I am interested in...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6.As for me, I...for the coming year.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7.I am going to take up...</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8.There are different kinds of resolutions.Mine are about...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9.Where there is a will, there is a way.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10.I am sure my resolutions can...if I...</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23307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47408"/>
            <a:ext cx="11430000" cy="627812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600">
                <a:solidFill>
                  <a:srgbClr val="000000"/>
                </a:solidFill>
                <a:latin typeface="Arial" panose="020B0604020202020204" pitchFamily="34" charset="0"/>
                <a:ea typeface="黑体" panose="02010609060101010101" pitchFamily="49" charset="-122"/>
                <a:cs typeface="Times New Roman" panose="02020603050405020304" pitchFamily="18" charset="0"/>
              </a:rPr>
              <a:t>妙笔成篇</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Dear Mike,</a:t>
            </a:r>
            <a:r>
              <a:rPr lang="en-US" altLang="zh-CN" sz="2600" u="sng">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I’d like to share my winter vacation plan with you.</a:t>
            </a:r>
            <a:r>
              <a:rPr lang="en-US" altLang="zh-CN" sz="2600">
                <a:solidFill>
                  <a:srgbClr val="000000"/>
                </a:solidFill>
                <a:latin typeface="Times New Roman" panose="02020603050405020304" pitchFamily="18" charset="0"/>
                <a:cs typeface="Times New Roman" panose="02020603050405020304" pitchFamily="18" charset="0"/>
              </a:rPr>
              <a:t>First, I plan to read some interesting books during the vacation.Reading can help me relax and also improve my knowledge.I hope to finish reading at least three books.Second, I will spend some time with my family.We will visit my grandparents and have a big dinner together.I think it’s important to spend time with family and show our love.Finally, I want to do some exercise every day.It’s good for my health and I want to keep fit.I believe I can achieve these goals and have a great winter vacation.</a:t>
            </a:r>
            <a:r>
              <a:rPr lang="en-US" altLang="zh-CN" sz="26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What are your vacation plans?I can’t wait to hear from you.</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Yours,</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Li </a:t>
            </a:r>
            <a:r>
              <a:rPr lang="en-US" altLang="zh-CN" sz="26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Hua</a:t>
            </a:r>
            <a:endParaRPr lang="zh-CN" altLang="zh-CN" sz="26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61245419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501</TotalTime>
  <Words>645</Words>
  <Application>Microsoft Office PowerPoint</Application>
  <PresentationFormat>宽屏</PresentationFormat>
  <Paragraphs>62</Paragraphs>
  <Slides>13</Slides>
  <Notes>1</Notes>
  <HiddenSlides>0</HiddenSlides>
  <MMClips>0</MMClips>
  <ScaleCrop>false</ScaleCrop>
  <HeadingPairs>
    <vt:vector size="8" baseType="variant">
      <vt:variant>
        <vt:lpstr>已用的字体</vt:lpstr>
      </vt:variant>
      <vt:variant>
        <vt:i4>10</vt:i4>
      </vt:variant>
      <vt:variant>
        <vt:lpstr>主题</vt:lpstr>
      </vt:variant>
      <vt:variant>
        <vt:i4>2</vt:i4>
      </vt:variant>
      <vt:variant>
        <vt:lpstr>嵌入 OLE 服务器</vt:lpstr>
      </vt:variant>
      <vt:variant>
        <vt:i4>1</vt:i4>
      </vt:variant>
      <vt:variant>
        <vt:lpstr>幻灯片标题</vt:lpstr>
      </vt:variant>
      <vt:variant>
        <vt:i4>13</vt:i4>
      </vt:variant>
    </vt:vector>
  </HeadingPairs>
  <TitlesOfParts>
    <vt:vector size="26"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70</cp:revision>
  <dcterms:created xsi:type="dcterms:W3CDTF">2021-07-19T03:09:34Z</dcterms:created>
  <dcterms:modified xsi:type="dcterms:W3CDTF">2025-09-15T03:06:39Z</dcterms:modified>
</cp:coreProperties>
</file>